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"/>
  </p:notesMasterIdLst>
  <p:sldIdLst>
    <p:sldId id="271" r:id="rId2"/>
    <p:sldId id="280" r:id="rId3"/>
    <p:sldId id="277" r:id="rId4"/>
    <p:sldId id="279" r:id="rId5"/>
    <p:sldId id="258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Poppins" pitchFamily="2" charset="77"/>
      <p:regular r:id="rId14"/>
      <p:bold r:id="rId15"/>
      <p:italic r:id="rId16"/>
      <p:boldItalic r:id="rId17"/>
    </p:embeddedFont>
    <p:embeddedFont>
      <p:font typeface="Poppins Medium" panose="020B0604020202020204" pitchFamily="34" charset="0"/>
      <p:regular r:id="rId18"/>
      <p:italic r:id="rId19"/>
    </p:embeddedFont>
    <p:embeddedFont>
      <p:font typeface="Poppins SemiBold" panose="020B0604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9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544" y="16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DEDDC-3EE6-F746-B174-6B6A86E2FAE5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32CAE-BDF8-F941-802A-ABAC5EE92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3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32CAE-BDF8-F941-802A-ABAC5EE92E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32CAE-BDF8-F941-802A-ABAC5EE92E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54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32CAE-BDF8-F941-802A-ABAC5EE92E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9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12B26-A0B2-9547-BCCF-BDE278981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5BEE2-C78D-F848-B203-4A73AEE2A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AD7C7-A705-E745-A66A-1C1AB2F4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70AA8-9D4D-694B-A876-ED41AB7D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98ED9-786E-BE47-9BF8-34FAE14BF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0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93CD-8CE2-CC44-997D-4BFE8B30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CD607-C104-2D4A-AA19-620BB6121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AB04C-02E5-0849-94B2-B4B76EF3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B3B4-E611-704E-9235-9BC59BB7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B3E71-BBC1-F44A-8576-5F121BE6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8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9A81FA-233F-9748-8D24-0156FE8D5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D86C8-7449-DC40-A7A7-E6FA9CA8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ADA78-BC1B-DA43-9561-C867BDBA2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5625C-67E7-D241-8474-EE0901D09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5E22D-11CB-E940-9BDA-39DFF458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F654D1-2D5A-4533-B71F-B3BB7206D9E1}"/>
              </a:ext>
            </a:extLst>
          </p:cNvPr>
          <p:cNvSpPr/>
          <p:nvPr userDrawn="1"/>
        </p:nvSpPr>
        <p:spPr>
          <a:xfrm>
            <a:off x="194734" y="160867"/>
            <a:ext cx="11802533" cy="6536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8133" y="160867"/>
            <a:ext cx="4927599" cy="655279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2E652-FC01-47B0-BE67-9991F4C66A54}"/>
              </a:ext>
            </a:extLst>
          </p:cNvPr>
          <p:cNvSpPr/>
          <p:nvPr userDrawn="1"/>
        </p:nvSpPr>
        <p:spPr>
          <a:xfrm>
            <a:off x="948267" y="169334"/>
            <a:ext cx="6129866" cy="6519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0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F654D1-2D5A-4533-B71F-B3BB7206D9E1}"/>
              </a:ext>
            </a:extLst>
          </p:cNvPr>
          <p:cNvSpPr/>
          <p:nvPr userDrawn="1"/>
        </p:nvSpPr>
        <p:spPr>
          <a:xfrm>
            <a:off x="194734" y="160867"/>
            <a:ext cx="11802533" cy="6536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157718"/>
            <a:ext cx="5040087" cy="387769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91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F654D1-2D5A-4533-B71F-B3BB7206D9E1}"/>
              </a:ext>
            </a:extLst>
          </p:cNvPr>
          <p:cNvSpPr/>
          <p:nvPr userDrawn="1"/>
        </p:nvSpPr>
        <p:spPr>
          <a:xfrm>
            <a:off x="194734" y="160867"/>
            <a:ext cx="11802533" cy="6536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431" y="140677"/>
            <a:ext cx="11816861" cy="657664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4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F654D1-2D5A-4533-B71F-B3BB7206D9E1}"/>
              </a:ext>
            </a:extLst>
          </p:cNvPr>
          <p:cNvSpPr/>
          <p:nvPr userDrawn="1"/>
        </p:nvSpPr>
        <p:spPr>
          <a:xfrm>
            <a:off x="194734" y="160867"/>
            <a:ext cx="11802533" cy="6536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6368" y="157718"/>
            <a:ext cx="4920898" cy="653626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3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5016-4E54-6941-9A09-BA97702B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D3584-34BF-054E-B0D5-14BF4389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61D5B-79EA-2A4E-8D6E-2DE2A662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E5187-ADCB-2846-8016-2F47FBEE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4CD9E-5A9D-D442-B353-F7894B88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3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8C86-3C68-1347-B20A-7E8BF262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6E895-A946-BC49-BD48-AD14057E2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94B0F-B12E-B24F-AFDB-0527EA6A7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F115-574C-414B-A54B-1E214730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1E19E-5E0C-954B-A27F-7DCF1078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1E73-A604-2C47-9DFB-1123C96D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876A1-0471-BE46-9836-30033C5D9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B6379-7EB3-3D43-AC6F-9DC51726E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458DA-F9BB-2141-849E-B444E1B7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5EF51-B90B-0B4B-8FCD-55A77207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FCDE3-A812-6B4C-AA77-29218626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DCA98-2614-A742-81A6-586332FB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2CC2A-F708-5F46-B603-98571CEA4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41136-5EE6-5347-A39C-B84D39835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70FEBB-D9D3-8E43-BB3D-880A64282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85353-BA30-4242-BE57-ECA7B3899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79F5F4-A0A1-8845-9ACC-57B1AC42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BC36D-3D6B-DF46-8BE1-2712508E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E562A0-6A39-924E-AC1B-9DBE831B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4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07BE2-2F8C-5949-B688-F9504AB9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D70794-3A12-304B-9249-EA7CC356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8ADA0-F1C7-0649-A626-8BCA7116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00A15-0FA5-CB49-962E-CA4A29A6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7C092-C71E-2345-872A-3BD652C0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CAE5B-BBFF-3E41-8510-8DE908CF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816F9-C7B8-8F49-B2F6-25C0995A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9F7D-8CBF-E845-AC55-6BB8205B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5C84B-3CE0-164C-9B74-6AB03FB0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0A84F-2C35-E044-9E40-5A83AF220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20B1C-7B6F-474B-8B32-1D2D059D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832A4-8F60-A045-835E-832161B3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6A07A-94D5-F74A-93FA-E127747D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8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9017-21EE-1344-9E71-16A25532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15855-9F04-324B-A040-84C2A659B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3B789-F393-9D46-896E-45698545F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A609C-69A6-F243-8248-E83AD6FD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26A1C-41A2-C440-A5F5-E6FF0097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89280-6079-C94B-8E6F-38334455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5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32922D-B68B-4B42-82E1-1847EB3A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D0E30-95FF-C742-AEA8-D7A889792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118B7-1957-D94D-91FC-35FB9F421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054F7-5F74-614C-9CD8-DAE9D514277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E59C0-76D8-7443-AD02-0A5AFF46E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0B1A3-D42B-2C41-9B20-18A0DC473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9A0C9-0A16-914E-A55E-B18668404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eferee on a field&#10;&#10;Description automatically generated">
            <a:extLst>
              <a:ext uri="{FF2B5EF4-FFF2-40B4-BE49-F238E27FC236}">
                <a16:creationId xmlns:a16="http://schemas.microsoft.com/office/drawing/2014/main" id="{D0EB4590-F482-F36D-338D-1DFCDA6D0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8570" t="141" r="11260" b="-141"/>
          <a:stretch/>
        </p:blipFill>
        <p:spPr>
          <a:xfrm>
            <a:off x="7076368" y="157718"/>
            <a:ext cx="4920898" cy="6536266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25CD9E-0F96-4B66-B8DF-8C147C637366}"/>
              </a:ext>
            </a:extLst>
          </p:cNvPr>
          <p:cNvSpPr/>
          <p:nvPr/>
        </p:nvSpPr>
        <p:spPr>
          <a:xfrm>
            <a:off x="980368" y="148517"/>
            <a:ext cx="6096000" cy="65503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5C4B5F7-D705-43A5-8A94-36F60937FC19}"/>
              </a:ext>
            </a:extLst>
          </p:cNvPr>
          <p:cNvSpPr/>
          <p:nvPr/>
        </p:nvSpPr>
        <p:spPr>
          <a:xfrm>
            <a:off x="415637" y="353291"/>
            <a:ext cx="290945" cy="290945"/>
          </a:xfrm>
          <a:prstGeom prst="mathMultiply">
            <a:avLst>
              <a:gd name="adj1" fmla="val 8886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4FB94-CE20-4A31-A687-DA4D6A6C2EA3}"/>
              </a:ext>
            </a:extLst>
          </p:cNvPr>
          <p:cNvSpPr txBox="1"/>
          <p:nvPr/>
        </p:nvSpPr>
        <p:spPr>
          <a:xfrm>
            <a:off x="1433748" y="3359163"/>
            <a:ext cx="518924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panose="00000700000000000000" pitchFamily="2" charset="0"/>
                <a:ea typeface="Roboto Medium" panose="02000000000000000000" pitchFamily="2" charset="0"/>
                <a:cs typeface="Poppins SemiBold" panose="00000700000000000000" pitchFamily="2" charset="0"/>
              </a:rPr>
              <a:t>WS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A5CFE8-4C19-4958-A1CB-A0E474F7F35D}"/>
              </a:ext>
            </a:extLst>
          </p:cNvPr>
          <p:cNvGrpSpPr/>
          <p:nvPr/>
        </p:nvGrpSpPr>
        <p:grpSpPr>
          <a:xfrm>
            <a:off x="479200" y="6268530"/>
            <a:ext cx="209306" cy="236179"/>
            <a:chOff x="4551216" y="1039091"/>
            <a:chExt cx="1226129" cy="1046018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81FE2C0-6D05-4C00-BE5E-6E0860322BEB}"/>
                </a:ext>
              </a:extLst>
            </p:cNvPr>
            <p:cNvSpPr/>
            <p:nvPr/>
          </p:nvSpPr>
          <p:spPr>
            <a:xfrm>
              <a:off x="4551218" y="1039091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CDEF5F-FE6B-41B1-8E69-6F79D604D6E3}"/>
                </a:ext>
              </a:extLst>
            </p:cNvPr>
            <p:cNvSpPr/>
            <p:nvPr/>
          </p:nvSpPr>
          <p:spPr>
            <a:xfrm>
              <a:off x="4551217" y="1468582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EF86D1-00B3-4C84-BAAB-96957D2967E7}"/>
                </a:ext>
              </a:extLst>
            </p:cNvPr>
            <p:cNvSpPr/>
            <p:nvPr/>
          </p:nvSpPr>
          <p:spPr>
            <a:xfrm>
              <a:off x="4551216" y="1898073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E552E6A-209A-4D48-8106-6156E07332E9}"/>
              </a:ext>
            </a:extLst>
          </p:cNvPr>
          <p:cNvSpPr/>
          <p:nvPr/>
        </p:nvSpPr>
        <p:spPr>
          <a:xfrm>
            <a:off x="981125" y="-2204720"/>
            <a:ext cx="6251893" cy="8898705"/>
          </a:xfrm>
          <a:prstGeom prst="rect">
            <a:avLst/>
          </a:prstGeom>
          <a:gradFill flip="none" rotWithShape="1">
            <a:gsLst>
              <a:gs pos="9000">
                <a:schemeClr val="tx1">
                  <a:lumMod val="85000"/>
                  <a:lumOff val="15000"/>
                </a:schemeClr>
              </a:gs>
              <a:gs pos="82000">
                <a:schemeClr val="tx1">
                  <a:lumMod val="85000"/>
                  <a:lumOff val="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DFC5EC-91DB-4AAE-AB03-0E2EB56DE2A5}"/>
              </a:ext>
            </a:extLst>
          </p:cNvPr>
          <p:cNvSpPr txBox="1"/>
          <p:nvPr/>
        </p:nvSpPr>
        <p:spPr>
          <a:xfrm>
            <a:off x="13170854" y="4403714"/>
            <a:ext cx="3395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700" dirty="0">
                <a:solidFill>
                  <a:schemeClr val="bg1"/>
                </a:solidFill>
                <a:latin typeface="Poppins SemiBold" panose="00000700000000000000" pitchFamily="2" charset="0"/>
                <a:ea typeface="Roboto Medium" panose="02000000000000000000" pitchFamily="2" charset="0"/>
                <a:cs typeface="Poppins SemiBold" panose="00000700000000000000" pitchFamily="2" charset="0"/>
              </a:rPr>
              <a:t>WHO </a:t>
            </a:r>
            <a:r>
              <a:rPr lang="en-US" sz="2800" spc="700" dirty="0">
                <a:solidFill>
                  <a:schemeClr val="bg1">
                    <a:lumMod val="75000"/>
                  </a:schemeClr>
                </a:solidFill>
                <a:latin typeface="Poppins SemiBold" panose="00000700000000000000" pitchFamily="2" charset="0"/>
                <a:ea typeface="Roboto Medium" panose="02000000000000000000" pitchFamily="2" charset="0"/>
                <a:cs typeface="Poppins SemiBold" panose="00000700000000000000" pitchFamily="2" charset="0"/>
              </a:rPr>
              <a:t>WE ARE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76415A-0F86-D8EB-65EF-6D201AFD825A}"/>
              </a:ext>
            </a:extLst>
          </p:cNvPr>
          <p:cNvSpPr/>
          <p:nvPr/>
        </p:nvSpPr>
        <p:spPr>
          <a:xfrm rot="5400000">
            <a:off x="6257711" y="970687"/>
            <a:ext cx="6556697" cy="492089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82000">
                <a:schemeClr val="tx1">
                  <a:lumMod val="85000"/>
                  <a:lumOff val="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E562A-1957-25D0-47CC-E0A3C4EE7DCC}"/>
              </a:ext>
            </a:extLst>
          </p:cNvPr>
          <p:cNvSpPr txBox="1"/>
          <p:nvPr/>
        </p:nvSpPr>
        <p:spPr>
          <a:xfrm rot="16200000">
            <a:off x="-701114" y="3941260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1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WHISTLESTOP GRIDIRON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0D4684-AA25-2C48-89F3-D4E5E5BED180}"/>
              </a:ext>
            </a:extLst>
          </p:cNvPr>
          <p:cNvSpPr txBox="1"/>
          <p:nvPr/>
        </p:nvSpPr>
        <p:spPr>
          <a:xfrm rot="16200000">
            <a:off x="-7214" y="2129869"/>
            <a:ext cx="11908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AUGUST 10, 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CCD59-7E54-B628-25EA-182711FFE468}"/>
              </a:ext>
            </a:extLst>
          </p:cNvPr>
          <p:cNvSpPr txBox="1"/>
          <p:nvPr/>
        </p:nvSpPr>
        <p:spPr>
          <a:xfrm>
            <a:off x="-4996566" y="1528187"/>
            <a:ext cx="378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Fully customizable feature sets deliver precise solutions with no bloat.</a:t>
            </a: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971D7204-3452-4980-4E17-9CAA5AC71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352" y="880060"/>
            <a:ext cx="1451349" cy="14513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A2D4D3C-F5D7-6E26-FE27-C0693C0C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603" y="2331409"/>
            <a:ext cx="3204844" cy="824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CAEF42A-63A9-691F-E477-204B8ABFA40E}"/>
              </a:ext>
            </a:extLst>
          </p:cNvPr>
          <p:cNvSpPr txBox="1"/>
          <p:nvPr/>
        </p:nvSpPr>
        <p:spPr>
          <a:xfrm>
            <a:off x="1773528" y="3970405"/>
            <a:ext cx="476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Proudly presented to the National Football League</a:t>
            </a:r>
          </a:p>
        </p:txBody>
      </p:sp>
      <p:pic>
        <p:nvPicPr>
          <p:cNvPr id="32" name="Picture 31" descr="A logo of a football team&#10;&#10;Description automatically generated">
            <a:extLst>
              <a:ext uri="{FF2B5EF4-FFF2-40B4-BE49-F238E27FC236}">
                <a16:creationId xmlns:a16="http://schemas.microsoft.com/office/drawing/2014/main" id="{4D28EC33-5DED-C678-F74E-251898AC0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239" y="4332574"/>
            <a:ext cx="865573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8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eferee on a field&#10;&#10;Description automatically generated">
            <a:extLst>
              <a:ext uri="{FF2B5EF4-FFF2-40B4-BE49-F238E27FC236}">
                <a16:creationId xmlns:a16="http://schemas.microsoft.com/office/drawing/2014/main" id="{D0EB4590-F482-F36D-338D-1DFCDA6D0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8570" t="141" r="11260" b="-141"/>
          <a:stretch/>
        </p:blipFill>
        <p:spPr>
          <a:xfrm>
            <a:off x="7076368" y="157718"/>
            <a:ext cx="4920898" cy="6536266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25CD9E-0F96-4B66-B8DF-8C147C637366}"/>
              </a:ext>
            </a:extLst>
          </p:cNvPr>
          <p:cNvSpPr/>
          <p:nvPr/>
        </p:nvSpPr>
        <p:spPr>
          <a:xfrm>
            <a:off x="980368" y="148517"/>
            <a:ext cx="6096000" cy="65503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5C4B5F7-D705-43A5-8A94-36F60937FC19}"/>
              </a:ext>
            </a:extLst>
          </p:cNvPr>
          <p:cNvSpPr/>
          <p:nvPr/>
        </p:nvSpPr>
        <p:spPr>
          <a:xfrm>
            <a:off x="415637" y="353291"/>
            <a:ext cx="290945" cy="290945"/>
          </a:xfrm>
          <a:prstGeom prst="mathMultiply">
            <a:avLst>
              <a:gd name="adj1" fmla="val 8886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4FB94-CE20-4A31-A687-DA4D6A6C2EA3}"/>
              </a:ext>
            </a:extLst>
          </p:cNvPr>
          <p:cNvSpPr txBox="1"/>
          <p:nvPr/>
        </p:nvSpPr>
        <p:spPr>
          <a:xfrm>
            <a:off x="1433748" y="3359163"/>
            <a:ext cx="518924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panose="00000700000000000000" pitchFamily="2" charset="0"/>
                <a:ea typeface="Roboto Medium" panose="02000000000000000000" pitchFamily="2" charset="0"/>
                <a:cs typeface="Poppins SemiBold" panose="00000700000000000000" pitchFamily="2" charset="0"/>
              </a:rPr>
              <a:t>WS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A5CFE8-4C19-4958-A1CB-A0E474F7F35D}"/>
              </a:ext>
            </a:extLst>
          </p:cNvPr>
          <p:cNvGrpSpPr/>
          <p:nvPr/>
        </p:nvGrpSpPr>
        <p:grpSpPr>
          <a:xfrm>
            <a:off x="479200" y="6268530"/>
            <a:ext cx="209306" cy="236179"/>
            <a:chOff x="4551216" y="1039091"/>
            <a:chExt cx="1226129" cy="1046018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81FE2C0-6D05-4C00-BE5E-6E0860322BEB}"/>
                </a:ext>
              </a:extLst>
            </p:cNvPr>
            <p:cNvSpPr/>
            <p:nvPr/>
          </p:nvSpPr>
          <p:spPr>
            <a:xfrm>
              <a:off x="4551218" y="1039091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CDEF5F-FE6B-41B1-8E69-6F79D604D6E3}"/>
                </a:ext>
              </a:extLst>
            </p:cNvPr>
            <p:cNvSpPr/>
            <p:nvPr/>
          </p:nvSpPr>
          <p:spPr>
            <a:xfrm>
              <a:off x="4551217" y="1468582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EF86D1-00B3-4C84-BAAB-96957D2967E7}"/>
                </a:ext>
              </a:extLst>
            </p:cNvPr>
            <p:cNvSpPr/>
            <p:nvPr/>
          </p:nvSpPr>
          <p:spPr>
            <a:xfrm>
              <a:off x="4551216" y="1898073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E552E6A-209A-4D48-8106-6156E07332E9}"/>
              </a:ext>
            </a:extLst>
          </p:cNvPr>
          <p:cNvSpPr/>
          <p:nvPr/>
        </p:nvSpPr>
        <p:spPr>
          <a:xfrm>
            <a:off x="981126" y="-4292599"/>
            <a:ext cx="6096000" cy="10986584"/>
          </a:xfrm>
          <a:prstGeom prst="rect">
            <a:avLst/>
          </a:prstGeom>
          <a:gradFill flip="none" rotWithShape="1">
            <a:gsLst>
              <a:gs pos="7000">
                <a:schemeClr val="tx1">
                  <a:lumMod val="85000"/>
                  <a:lumOff val="15000"/>
                </a:schemeClr>
              </a:gs>
              <a:gs pos="82000">
                <a:schemeClr val="tx1">
                  <a:lumMod val="85000"/>
                  <a:lumOff val="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DFC5EC-91DB-4AAE-AB03-0E2EB56DE2A5}"/>
              </a:ext>
            </a:extLst>
          </p:cNvPr>
          <p:cNvSpPr txBox="1"/>
          <p:nvPr/>
        </p:nvSpPr>
        <p:spPr>
          <a:xfrm>
            <a:off x="2366972" y="4848279"/>
            <a:ext cx="3395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700" dirty="0">
                <a:solidFill>
                  <a:schemeClr val="bg1"/>
                </a:solidFill>
                <a:latin typeface="Poppins SemiBold" panose="00000700000000000000" pitchFamily="2" charset="0"/>
                <a:ea typeface="Roboto Medium" panose="02000000000000000000" pitchFamily="2" charset="0"/>
                <a:cs typeface="Poppins SemiBold" panose="00000700000000000000" pitchFamily="2" charset="0"/>
              </a:rPr>
              <a:t>WHO </a:t>
            </a:r>
            <a:r>
              <a:rPr lang="en-US" sz="2800" spc="700" dirty="0">
                <a:solidFill>
                  <a:schemeClr val="bg1">
                    <a:lumMod val="75000"/>
                  </a:schemeClr>
                </a:solidFill>
                <a:latin typeface="Poppins SemiBold" panose="00000700000000000000" pitchFamily="2" charset="0"/>
                <a:ea typeface="Roboto Medium" panose="02000000000000000000" pitchFamily="2" charset="0"/>
                <a:cs typeface="Poppins SemiBold" panose="00000700000000000000" pitchFamily="2" charset="0"/>
              </a:rPr>
              <a:t>WE ARE</a:t>
            </a: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971D7204-3452-4980-4E17-9CAA5AC71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999" y="882173"/>
            <a:ext cx="2937429" cy="29374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76415A-0F86-D8EB-65EF-6D201AFD825A}"/>
              </a:ext>
            </a:extLst>
          </p:cNvPr>
          <p:cNvSpPr/>
          <p:nvPr/>
        </p:nvSpPr>
        <p:spPr>
          <a:xfrm rot="5400000">
            <a:off x="6257711" y="970687"/>
            <a:ext cx="6556697" cy="492089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82000">
                <a:schemeClr val="tx1">
                  <a:lumMod val="85000"/>
                  <a:lumOff val="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E562A-1957-25D0-47CC-E0A3C4EE7DCC}"/>
              </a:ext>
            </a:extLst>
          </p:cNvPr>
          <p:cNvSpPr txBox="1"/>
          <p:nvPr/>
        </p:nvSpPr>
        <p:spPr>
          <a:xfrm rot="16200000">
            <a:off x="-701114" y="3941260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1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WHISTLESTOP GRIDIRON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0D4684-AA25-2C48-89F3-D4E5E5BED180}"/>
              </a:ext>
            </a:extLst>
          </p:cNvPr>
          <p:cNvSpPr txBox="1"/>
          <p:nvPr/>
        </p:nvSpPr>
        <p:spPr>
          <a:xfrm rot="16200000">
            <a:off x="-7214" y="2129869"/>
            <a:ext cx="11908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AUGUST 10, 2023</a:t>
            </a:r>
          </a:p>
        </p:txBody>
      </p:sp>
    </p:spTree>
    <p:extLst>
      <p:ext uri="{BB962C8B-B14F-4D97-AF65-F5344CB8AC3E}">
        <p14:creationId xmlns:p14="http://schemas.microsoft.com/office/powerpoint/2010/main" val="1871529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F57A702B-8261-45C0-8D88-6A29CA1E1FD8}"/>
              </a:ext>
            </a:extLst>
          </p:cNvPr>
          <p:cNvSpPr/>
          <p:nvPr/>
        </p:nvSpPr>
        <p:spPr>
          <a:xfrm>
            <a:off x="415637" y="353291"/>
            <a:ext cx="290945" cy="290945"/>
          </a:xfrm>
          <a:prstGeom prst="mathMultiply">
            <a:avLst>
              <a:gd name="adj1" fmla="val 8886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45E34-74BC-4769-8DCB-985568322D51}"/>
              </a:ext>
            </a:extLst>
          </p:cNvPr>
          <p:cNvSpPr txBox="1"/>
          <p:nvPr/>
        </p:nvSpPr>
        <p:spPr>
          <a:xfrm rot="16200000">
            <a:off x="-701114" y="3941260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1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WHISTLESTOP GRIDIRON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761BDC-BBAF-441E-ADAC-978B3B97D632}"/>
              </a:ext>
            </a:extLst>
          </p:cNvPr>
          <p:cNvGrpSpPr/>
          <p:nvPr/>
        </p:nvGrpSpPr>
        <p:grpSpPr>
          <a:xfrm>
            <a:off x="479200" y="6268530"/>
            <a:ext cx="209306" cy="236179"/>
            <a:chOff x="4551216" y="1039091"/>
            <a:chExt cx="1226129" cy="1046018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13EF92-0E52-4E78-90D1-4A1AF123EDEC}"/>
                </a:ext>
              </a:extLst>
            </p:cNvPr>
            <p:cNvSpPr/>
            <p:nvPr/>
          </p:nvSpPr>
          <p:spPr>
            <a:xfrm>
              <a:off x="4551218" y="1039091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00E46A-21DF-4EFB-9464-DE4B4AF33621}"/>
                </a:ext>
              </a:extLst>
            </p:cNvPr>
            <p:cNvSpPr/>
            <p:nvPr/>
          </p:nvSpPr>
          <p:spPr>
            <a:xfrm>
              <a:off x="4551217" y="1468582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538F15-7B37-4922-9D01-259F056B2290}"/>
                </a:ext>
              </a:extLst>
            </p:cNvPr>
            <p:cNvSpPr/>
            <p:nvPr/>
          </p:nvSpPr>
          <p:spPr>
            <a:xfrm>
              <a:off x="4551216" y="1898073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00A841-D7F8-45E8-B9F7-3EA00D3435E1}"/>
              </a:ext>
            </a:extLst>
          </p:cNvPr>
          <p:cNvSpPr txBox="1"/>
          <p:nvPr/>
        </p:nvSpPr>
        <p:spPr>
          <a:xfrm rot="16200000">
            <a:off x="-7214" y="2129869"/>
            <a:ext cx="11908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AUGUST 10,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A424E-BBF0-4957-8926-E074518BE8E3}"/>
              </a:ext>
            </a:extLst>
          </p:cNvPr>
          <p:cNvSpPr txBox="1"/>
          <p:nvPr/>
        </p:nvSpPr>
        <p:spPr>
          <a:xfrm>
            <a:off x="1312717" y="1131728"/>
            <a:ext cx="329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Objectives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6AD6F6-6DD5-4AC0-8C0C-F7AE438F8C8B}"/>
              </a:ext>
            </a:extLst>
          </p:cNvPr>
          <p:cNvSpPr/>
          <p:nvPr/>
        </p:nvSpPr>
        <p:spPr>
          <a:xfrm>
            <a:off x="1920551" y="2568054"/>
            <a:ext cx="3726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Actively reduce subjectivity related to delay of game correctness of call.  GRIDIRON allows the back judge to focus more fully on pre-snap responsibilities while providing an active tool for pace of play rule enforcement.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FF244F-C436-4126-93A1-B34757F43B74}"/>
              </a:ext>
            </a:extLst>
          </p:cNvPr>
          <p:cNvSpPr txBox="1"/>
          <p:nvPr/>
        </p:nvSpPr>
        <p:spPr>
          <a:xfrm>
            <a:off x="1920551" y="2329043"/>
            <a:ext cx="198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ACCURACY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96ACC5-F7EE-4FD3-AB6A-075D62E6F191}"/>
              </a:ext>
            </a:extLst>
          </p:cNvPr>
          <p:cNvSpPr txBox="1"/>
          <p:nvPr/>
        </p:nvSpPr>
        <p:spPr>
          <a:xfrm>
            <a:off x="1920551" y="3662035"/>
            <a:ext cx="198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EFFICIENCY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68ADA7-A563-4BD8-81B0-F07F387C3346}"/>
              </a:ext>
            </a:extLst>
          </p:cNvPr>
          <p:cNvSpPr txBox="1"/>
          <p:nvPr/>
        </p:nvSpPr>
        <p:spPr>
          <a:xfrm>
            <a:off x="1918096" y="4980372"/>
            <a:ext cx="198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TRANSPARENCY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AF51920-5B8C-48C8-9DA5-AEDAD64BB5B1}"/>
              </a:ext>
            </a:extLst>
          </p:cNvPr>
          <p:cNvSpPr/>
          <p:nvPr/>
        </p:nvSpPr>
        <p:spPr>
          <a:xfrm>
            <a:off x="1918096" y="3898840"/>
            <a:ext cx="3726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Mitigate human error with available one-touch, visual operations for play clock operators.  Dual purpose field packs help keep your broadcasts on time coming out of television breaks.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A6E5CF9-15D4-419C-8199-E9E561DF4656}"/>
              </a:ext>
            </a:extLst>
          </p:cNvPr>
          <p:cNvSpPr/>
          <p:nvPr/>
        </p:nvSpPr>
        <p:spPr>
          <a:xfrm>
            <a:off x="1918096" y="5219743"/>
            <a:ext cx="3726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Providing NFL officials with 21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century tools elevates trust in the Brand, from fan base to front office.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wsnfl vid loop.mp4">
            <a:hlinkClick r:id="" action="ppaction://media"/>
            <a:extLst>
              <a:ext uri="{FF2B5EF4-FFF2-40B4-BE49-F238E27FC236}">
                <a16:creationId xmlns:a16="http://schemas.microsoft.com/office/drawing/2014/main" id="{430AC2AC-95CB-046D-615F-C474FD212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910" t="2342" r="28961" b="2342"/>
          <a:stretch/>
        </p:blipFill>
        <p:spPr>
          <a:xfrm>
            <a:off x="6252519" y="160638"/>
            <a:ext cx="5745893" cy="65367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87539D-3195-62DE-4F53-2D2CBFD41A39}"/>
              </a:ext>
            </a:extLst>
          </p:cNvPr>
          <p:cNvSpPr txBox="1"/>
          <p:nvPr/>
        </p:nvSpPr>
        <p:spPr>
          <a:xfrm>
            <a:off x="12850586" y="-3347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3" name="Graphic 196">
            <a:extLst>
              <a:ext uri="{FF2B5EF4-FFF2-40B4-BE49-F238E27FC236}">
                <a16:creationId xmlns:a16="http://schemas.microsoft.com/office/drawing/2014/main" id="{AC1C1F0E-BAFD-9C8E-D401-6B614EFDC5D5}"/>
              </a:ext>
            </a:extLst>
          </p:cNvPr>
          <p:cNvGrpSpPr/>
          <p:nvPr/>
        </p:nvGrpSpPr>
        <p:grpSpPr>
          <a:xfrm>
            <a:off x="1446249" y="3688441"/>
            <a:ext cx="335756" cy="336752"/>
            <a:chOff x="5904955" y="4428425"/>
            <a:chExt cx="335756" cy="336752"/>
          </a:xfrm>
          <a:noFill/>
        </p:grpSpPr>
        <p:sp>
          <p:nvSpPr>
            <p:cNvPr id="15" name="Freeform: Shape 754">
              <a:extLst>
                <a:ext uri="{FF2B5EF4-FFF2-40B4-BE49-F238E27FC236}">
                  <a16:creationId xmlns:a16="http://schemas.microsoft.com/office/drawing/2014/main" id="{B13BC048-D5F7-39D2-8E34-EA5FE9DA1B50}"/>
                </a:ext>
              </a:extLst>
            </p:cNvPr>
            <p:cNvSpPr/>
            <p:nvPr/>
          </p:nvSpPr>
          <p:spPr>
            <a:xfrm>
              <a:off x="5904955" y="4428425"/>
              <a:ext cx="335756" cy="336752"/>
            </a:xfrm>
            <a:custGeom>
              <a:avLst/>
              <a:gdLst>
                <a:gd name="connsiteX0" fmla="*/ 306237 w 335756"/>
                <a:gd name="connsiteY0" fmla="*/ 72762 h 336752"/>
                <a:gd name="connsiteX1" fmla="*/ 283727 w 335756"/>
                <a:gd name="connsiteY1" fmla="*/ 290794 h 336752"/>
                <a:gd name="connsiteX2" fmla="*/ 65698 w 335756"/>
                <a:gd name="connsiteY2" fmla="*/ 301728 h 336752"/>
                <a:gd name="connsiteX3" fmla="*/ 30323 w 335756"/>
                <a:gd name="connsiteY3" fmla="*/ 264424 h 336752"/>
                <a:gd name="connsiteX4" fmla="*/ 52834 w 335756"/>
                <a:gd name="connsiteY4" fmla="*/ 45749 h 336752"/>
                <a:gd name="connsiteX5" fmla="*/ 271507 w 335756"/>
                <a:gd name="connsiteY5" fmla="*/ 35459 h 33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56" h="336752">
                  <a:moveTo>
                    <a:pt x="306237" y="72762"/>
                  </a:moveTo>
                  <a:cubicBezTo>
                    <a:pt x="351902" y="140936"/>
                    <a:pt x="344827" y="232908"/>
                    <a:pt x="283727" y="290794"/>
                  </a:cubicBezTo>
                  <a:cubicBezTo>
                    <a:pt x="222627" y="348673"/>
                    <a:pt x="130013" y="351246"/>
                    <a:pt x="65698" y="301728"/>
                  </a:cubicBezTo>
                  <a:moveTo>
                    <a:pt x="30323" y="264424"/>
                  </a:moveTo>
                  <a:cubicBezTo>
                    <a:pt x="-16626" y="196891"/>
                    <a:pt x="-8909" y="103633"/>
                    <a:pt x="52834" y="45749"/>
                  </a:cubicBezTo>
                  <a:cubicBezTo>
                    <a:pt x="113934" y="-12135"/>
                    <a:pt x="207192" y="-14707"/>
                    <a:pt x="271507" y="35459"/>
                  </a:cubicBezTo>
                </a:path>
              </a:pathLst>
            </a:custGeom>
            <a:noFill/>
            <a:ln w="1339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755">
              <a:extLst>
                <a:ext uri="{FF2B5EF4-FFF2-40B4-BE49-F238E27FC236}">
                  <a16:creationId xmlns:a16="http://schemas.microsoft.com/office/drawing/2014/main" id="{A381F6A1-3186-8007-6AAB-83CA2BBD9D91}"/>
                </a:ext>
              </a:extLst>
            </p:cNvPr>
            <p:cNvSpPr/>
            <p:nvPr/>
          </p:nvSpPr>
          <p:spPr>
            <a:xfrm>
              <a:off x="5970621" y="4494813"/>
              <a:ext cx="204523" cy="204523"/>
            </a:xfrm>
            <a:custGeom>
              <a:avLst/>
              <a:gdLst>
                <a:gd name="connsiteX0" fmla="*/ 204555 w 204523"/>
                <a:gd name="connsiteY0" fmla="*/ 102203 h 204523"/>
                <a:gd name="connsiteX1" fmla="*/ 102293 w 204523"/>
                <a:gd name="connsiteY1" fmla="*/ 204465 h 204523"/>
                <a:gd name="connsiteX2" fmla="*/ 31 w 204523"/>
                <a:gd name="connsiteY2" fmla="*/ 102203 h 204523"/>
                <a:gd name="connsiteX3" fmla="*/ 102293 w 204523"/>
                <a:gd name="connsiteY3" fmla="*/ -58 h 204523"/>
                <a:gd name="connsiteX4" fmla="*/ 204555 w 204523"/>
                <a:gd name="connsiteY4" fmla="*/ 102203 h 2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23" h="204523">
                  <a:moveTo>
                    <a:pt x="204555" y="102203"/>
                  </a:moveTo>
                  <a:cubicBezTo>
                    <a:pt x="204555" y="158681"/>
                    <a:pt x="158771" y="204465"/>
                    <a:pt x="102293" y="204465"/>
                  </a:cubicBezTo>
                  <a:cubicBezTo>
                    <a:pt x="45815" y="204465"/>
                    <a:pt x="31" y="158681"/>
                    <a:pt x="31" y="102203"/>
                  </a:cubicBezTo>
                  <a:cubicBezTo>
                    <a:pt x="31" y="45726"/>
                    <a:pt x="45815" y="-58"/>
                    <a:pt x="102293" y="-58"/>
                  </a:cubicBezTo>
                  <a:cubicBezTo>
                    <a:pt x="158771" y="-58"/>
                    <a:pt x="204555" y="45726"/>
                    <a:pt x="204555" y="102203"/>
                  </a:cubicBezTo>
                  <a:close/>
                </a:path>
              </a:pathLst>
            </a:custGeom>
            <a:noFill/>
            <a:ln w="1339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756">
              <a:extLst>
                <a:ext uri="{FF2B5EF4-FFF2-40B4-BE49-F238E27FC236}">
                  <a16:creationId xmlns:a16="http://schemas.microsoft.com/office/drawing/2014/main" id="{21522F4D-62CE-8826-8ADE-F08770A0E5AA}"/>
                </a:ext>
              </a:extLst>
            </p:cNvPr>
            <p:cNvSpPr/>
            <p:nvPr/>
          </p:nvSpPr>
          <p:spPr>
            <a:xfrm>
              <a:off x="6072883" y="4463299"/>
              <a:ext cx="6699" cy="267555"/>
            </a:xfrm>
            <a:custGeom>
              <a:avLst/>
              <a:gdLst>
                <a:gd name="connsiteX0" fmla="*/ 31 w 6699"/>
                <a:gd name="connsiteY0" fmla="*/ -59 h 267555"/>
                <a:gd name="connsiteX1" fmla="*/ 31 w 6699"/>
                <a:gd name="connsiteY1" fmla="*/ 267497 h 26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99" h="267555">
                  <a:moveTo>
                    <a:pt x="31" y="-59"/>
                  </a:moveTo>
                  <a:lnTo>
                    <a:pt x="31" y="267497"/>
                  </a:lnTo>
                </a:path>
              </a:pathLst>
            </a:custGeom>
            <a:ln w="1339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757">
              <a:extLst>
                <a:ext uri="{FF2B5EF4-FFF2-40B4-BE49-F238E27FC236}">
                  <a16:creationId xmlns:a16="http://schemas.microsoft.com/office/drawing/2014/main" id="{5BEEC259-F403-0EEE-3940-C6F0E1AF69CA}"/>
                </a:ext>
              </a:extLst>
            </p:cNvPr>
            <p:cNvSpPr/>
            <p:nvPr/>
          </p:nvSpPr>
          <p:spPr>
            <a:xfrm>
              <a:off x="5939106" y="4597075"/>
              <a:ext cx="267553" cy="6699"/>
            </a:xfrm>
            <a:custGeom>
              <a:avLst/>
              <a:gdLst>
                <a:gd name="connsiteX0" fmla="*/ 31 w 267553"/>
                <a:gd name="connsiteY0" fmla="*/ -59 h 6699"/>
                <a:gd name="connsiteX1" fmla="*/ 267584 w 267553"/>
                <a:gd name="connsiteY1" fmla="*/ -59 h 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553" h="6699">
                  <a:moveTo>
                    <a:pt x="31" y="-59"/>
                  </a:moveTo>
                  <a:lnTo>
                    <a:pt x="267584" y="-59"/>
                  </a:lnTo>
                </a:path>
              </a:pathLst>
            </a:custGeom>
            <a:ln w="1339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A87A2DD-1712-37FD-7156-D8A29E50F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452" y="2189185"/>
            <a:ext cx="691350" cy="691350"/>
          </a:xfrm>
          <a:prstGeom prst="rect">
            <a:avLst/>
          </a:prstGeom>
        </p:spPr>
      </p:pic>
      <p:pic>
        <p:nvPicPr>
          <p:cNvPr id="24" name="Picture 23" descr="A black and white circle with lines&#10;&#10;Description automatically generated">
            <a:extLst>
              <a:ext uri="{FF2B5EF4-FFF2-40B4-BE49-F238E27FC236}">
                <a16:creationId xmlns:a16="http://schemas.microsoft.com/office/drawing/2014/main" id="{A092A7A3-4DD8-99B5-9C3A-D99FC68E1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600" y="5027467"/>
            <a:ext cx="384551" cy="38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0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ablet&#10;&#10;Description automatically generated">
            <a:extLst>
              <a:ext uri="{FF2B5EF4-FFF2-40B4-BE49-F238E27FC236}">
                <a16:creationId xmlns:a16="http://schemas.microsoft.com/office/drawing/2014/main" id="{4757BC62-8386-FB22-6CB7-C1D707FF6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4" t="17229" r="16453" b="13633"/>
          <a:stretch/>
        </p:blipFill>
        <p:spPr>
          <a:xfrm>
            <a:off x="174813" y="159759"/>
            <a:ext cx="11864788" cy="653847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4407B32F-E139-4DD6-8E51-A80E477EC22E}"/>
              </a:ext>
            </a:extLst>
          </p:cNvPr>
          <p:cNvSpPr/>
          <p:nvPr/>
        </p:nvSpPr>
        <p:spPr>
          <a:xfrm>
            <a:off x="2144" y="0"/>
            <a:ext cx="5495831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A50CF7-1756-4D7C-AAE2-76012B3DAF5B}"/>
              </a:ext>
            </a:extLst>
          </p:cNvPr>
          <p:cNvSpPr/>
          <p:nvPr/>
        </p:nvSpPr>
        <p:spPr>
          <a:xfrm>
            <a:off x="415637" y="353291"/>
            <a:ext cx="290945" cy="290945"/>
          </a:xfrm>
          <a:prstGeom prst="mathMultiply">
            <a:avLst>
              <a:gd name="adj1" fmla="val 88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770C18-0C64-43A1-A227-44089F257AEC}"/>
              </a:ext>
            </a:extLst>
          </p:cNvPr>
          <p:cNvGrpSpPr/>
          <p:nvPr/>
        </p:nvGrpSpPr>
        <p:grpSpPr>
          <a:xfrm>
            <a:off x="479200" y="6268530"/>
            <a:ext cx="209306" cy="236179"/>
            <a:chOff x="4551216" y="1039091"/>
            <a:chExt cx="1226129" cy="1046018"/>
          </a:xfrm>
          <a:solidFill>
            <a:schemeClr val="bg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597DD9-C494-465B-88BF-6841E032B7F7}"/>
                </a:ext>
              </a:extLst>
            </p:cNvPr>
            <p:cNvSpPr/>
            <p:nvPr/>
          </p:nvSpPr>
          <p:spPr>
            <a:xfrm>
              <a:off x="4551218" y="1039091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5296D1-830B-40C2-9FEF-751BE40D6F2B}"/>
                </a:ext>
              </a:extLst>
            </p:cNvPr>
            <p:cNvSpPr/>
            <p:nvPr/>
          </p:nvSpPr>
          <p:spPr>
            <a:xfrm>
              <a:off x="4551217" y="1468582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5E5D7F-01E6-408F-B2BE-4858598FC512}"/>
                </a:ext>
              </a:extLst>
            </p:cNvPr>
            <p:cNvSpPr/>
            <p:nvPr/>
          </p:nvSpPr>
          <p:spPr>
            <a:xfrm>
              <a:off x="4551216" y="1898073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4176075-C896-4DF2-BE62-17EA9FA33F59}"/>
              </a:ext>
            </a:extLst>
          </p:cNvPr>
          <p:cNvSpPr txBox="1"/>
          <p:nvPr/>
        </p:nvSpPr>
        <p:spPr>
          <a:xfrm>
            <a:off x="1122679" y="562924"/>
            <a:ext cx="3598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Built for the NFL.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1CDD6E-1698-4DD5-B838-80D1700D6431}"/>
              </a:ext>
            </a:extLst>
          </p:cNvPr>
          <p:cNvCxnSpPr>
            <a:cxnSpLocks/>
          </p:cNvCxnSpPr>
          <p:nvPr/>
        </p:nvCxnSpPr>
        <p:spPr>
          <a:xfrm>
            <a:off x="2392291" y="2935866"/>
            <a:ext cx="31056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C35B51C-7B80-4FD5-8D63-BCE8CEEB770A}"/>
              </a:ext>
            </a:extLst>
          </p:cNvPr>
          <p:cNvSpPr txBox="1"/>
          <p:nvPr/>
        </p:nvSpPr>
        <p:spPr>
          <a:xfrm>
            <a:off x="1122678" y="2149335"/>
            <a:ext cx="378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Fully customizable feature sets deliver precise solutions with no bloat.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42A1A7-4327-4F79-837A-3AB5066E2FFC}"/>
              </a:ext>
            </a:extLst>
          </p:cNvPr>
          <p:cNvSpPr txBox="1"/>
          <p:nvPr/>
        </p:nvSpPr>
        <p:spPr>
          <a:xfrm>
            <a:off x="1122679" y="3349685"/>
            <a:ext cx="378498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Choice of touch screen or analog controllers.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Eliminate line-of-sight discrepancies from stadium to stadium.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Fully-synced timing and alerts.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Full integration with existing timing workflow, or customize either controller with only what you need.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Set to 40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Set to 25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Run/Pause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If desired, arm the back judge/referee with the ability to reset/’pump to 25’ from the field to decrease unnecessary stoppages.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CF8AD-20CE-2B8A-1809-46DDF2291EEF}"/>
              </a:ext>
            </a:extLst>
          </p:cNvPr>
          <p:cNvSpPr txBox="1"/>
          <p:nvPr/>
        </p:nvSpPr>
        <p:spPr>
          <a:xfrm rot="16200000">
            <a:off x="-701114" y="3941260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1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WHISTLESTOP GRIDIRON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9430B-3EAD-0C12-9EB4-B76C839AD257}"/>
              </a:ext>
            </a:extLst>
          </p:cNvPr>
          <p:cNvSpPr txBox="1"/>
          <p:nvPr/>
        </p:nvSpPr>
        <p:spPr>
          <a:xfrm rot="16200000">
            <a:off x="-7214" y="2129869"/>
            <a:ext cx="11908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AUGUST 10, 2023</a:t>
            </a:r>
          </a:p>
        </p:txBody>
      </p:sp>
    </p:spTree>
    <p:extLst>
      <p:ext uri="{BB962C8B-B14F-4D97-AF65-F5344CB8AC3E}">
        <p14:creationId xmlns:p14="http://schemas.microsoft.com/office/powerpoint/2010/main" val="781883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D47EEC29-AC2E-4A4F-B135-9D3FB0A29EDD}"/>
              </a:ext>
            </a:extLst>
          </p:cNvPr>
          <p:cNvSpPr/>
          <p:nvPr/>
        </p:nvSpPr>
        <p:spPr>
          <a:xfrm>
            <a:off x="415637" y="353291"/>
            <a:ext cx="290945" cy="290945"/>
          </a:xfrm>
          <a:prstGeom prst="mathMultiply">
            <a:avLst>
              <a:gd name="adj1" fmla="val 8886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224417-5E69-471C-A639-E41F768AD5F0}"/>
              </a:ext>
            </a:extLst>
          </p:cNvPr>
          <p:cNvGrpSpPr/>
          <p:nvPr/>
        </p:nvGrpSpPr>
        <p:grpSpPr>
          <a:xfrm>
            <a:off x="479200" y="6268530"/>
            <a:ext cx="209306" cy="236179"/>
            <a:chOff x="4551216" y="1039091"/>
            <a:chExt cx="1226129" cy="1046018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31A70C-16B4-4444-B900-568AE6C91520}"/>
                </a:ext>
              </a:extLst>
            </p:cNvPr>
            <p:cNvSpPr/>
            <p:nvPr/>
          </p:nvSpPr>
          <p:spPr>
            <a:xfrm>
              <a:off x="4551218" y="1039091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828051-618D-4291-B759-759944334887}"/>
                </a:ext>
              </a:extLst>
            </p:cNvPr>
            <p:cNvSpPr/>
            <p:nvPr/>
          </p:nvSpPr>
          <p:spPr>
            <a:xfrm>
              <a:off x="4551217" y="1468582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EBD0CD-F639-48EB-9C97-AEECDCDE06D9}"/>
                </a:ext>
              </a:extLst>
            </p:cNvPr>
            <p:cNvSpPr/>
            <p:nvPr/>
          </p:nvSpPr>
          <p:spPr>
            <a:xfrm>
              <a:off x="4551216" y="1898073"/>
              <a:ext cx="1226127" cy="187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59E010-CAD7-4A7A-97AE-4CC52AC488A0}"/>
              </a:ext>
            </a:extLst>
          </p:cNvPr>
          <p:cNvSpPr txBox="1"/>
          <p:nvPr/>
        </p:nvSpPr>
        <p:spPr>
          <a:xfrm>
            <a:off x="1310132" y="827340"/>
            <a:ext cx="50263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Poppins Medium" panose="00000600000000000000" pitchFamily="2" charset="0"/>
                <a:cs typeface="Poppins Medium" panose="00000600000000000000" pitchFamily="2" charset="0"/>
              </a:rPr>
              <a:t>Mutual goals &amp; </a:t>
            </a:r>
          </a:p>
          <a:p>
            <a:r>
              <a:rPr lang="en-US" sz="6000" dirty="0">
                <a:latin typeface="Poppins Medium" panose="00000600000000000000" pitchFamily="2" charset="0"/>
                <a:cs typeface="Poppins Medium" panose="00000600000000000000" pitchFamily="2" charset="0"/>
              </a:rPr>
              <a:t>next steps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2634B-B5C2-40E1-A40E-6A2D7E5C35E8}"/>
              </a:ext>
            </a:extLst>
          </p:cNvPr>
          <p:cNvSpPr txBox="1"/>
          <p:nvPr/>
        </p:nvSpPr>
        <p:spPr>
          <a:xfrm>
            <a:off x="1334952" y="4576340"/>
            <a:ext cx="4652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oppins Medium" panose="00000600000000000000" pitchFamily="2" charset="0"/>
                <a:cs typeface="Poppins Medium" panose="00000600000000000000" pitchFamily="2" charset="0"/>
              </a:rPr>
              <a:t>Let’s discuss.  </a:t>
            </a:r>
          </a:p>
          <a:p>
            <a:endParaRPr lang="en-US" sz="2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US" sz="1600" dirty="0">
                <a:latin typeface="Poppins Medium" panose="00000600000000000000" pitchFamily="2" charset="0"/>
                <a:cs typeface="Poppins Medium" panose="00000600000000000000" pitchFamily="2" charset="0"/>
              </a:rPr>
              <a:t>Thank you for your time &amp; consideration!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5A0B9-442A-42FC-87DC-12F859E3923C}"/>
              </a:ext>
            </a:extLst>
          </p:cNvPr>
          <p:cNvSpPr/>
          <p:nvPr/>
        </p:nvSpPr>
        <p:spPr>
          <a:xfrm>
            <a:off x="1312717" y="6504709"/>
            <a:ext cx="3208483" cy="183957"/>
          </a:xfrm>
          <a:prstGeom prst="rect">
            <a:avLst/>
          </a:prstGeom>
          <a:solidFill>
            <a:srgbClr val="F15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60AAB7-7CAB-43CA-BCE7-9605844C5F63}"/>
              </a:ext>
            </a:extLst>
          </p:cNvPr>
          <p:cNvCxnSpPr>
            <a:cxnSpLocks/>
          </p:cNvCxnSpPr>
          <p:nvPr/>
        </p:nvCxnSpPr>
        <p:spPr>
          <a:xfrm>
            <a:off x="1766484" y="4095148"/>
            <a:ext cx="1894811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Placeholder 22" descr="A referee with his arms raised&#10;&#10;Description automatically generated">
            <a:extLst>
              <a:ext uri="{FF2B5EF4-FFF2-40B4-BE49-F238E27FC236}">
                <a16:creationId xmlns:a16="http://schemas.microsoft.com/office/drawing/2014/main" id="{7EB42252-CEDC-CBD9-37CB-7090B27135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4229" t="2342" r="23143" b="2226"/>
          <a:stretch/>
        </p:blipFill>
        <p:spPr>
          <a:xfrm>
            <a:off x="6584849" y="160867"/>
            <a:ext cx="5420884" cy="6552790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B08BC4-26D1-1455-7C0B-AB9EB18F7698}"/>
              </a:ext>
            </a:extLst>
          </p:cNvPr>
          <p:cNvSpPr txBox="1"/>
          <p:nvPr/>
        </p:nvSpPr>
        <p:spPr>
          <a:xfrm rot="16200000">
            <a:off x="-701114" y="3941260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1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WHISTLESTOP GRIDIRON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BE59D9-C753-9723-DB7F-CA9D50EE8958}"/>
              </a:ext>
            </a:extLst>
          </p:cNvPr>
          <p:cNvSpPr txBox="1"/>
          <p:nvPr/>
        </p:nvSpPr>
        <p:spPr>
          <a:xfrm rot="16200000">
            <a:off x="-7214" y="2129869"/>
            <a:ext cx="11908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AUGUST 10, 2023</a:t>
            </a:r>
          </a:p>
        </p:txBody>
      </p:sp>
    </p:spTree>
    <p:extLst>
      <p:ext uri="{BB962C8B-B14F-4D97-AF65-F5344CB8AC3E}">
        <p14:creationId xmlns:p14="http://schemas.microsoft.com/office/powerpoint/2010/main" val="429496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255</Words>
  <Application>Microsoft Macintosh PowerPoint</Application>
  <PresentationFormat>Widescreen</PresentationFormat>
  <Paragraphs>45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Poppins SemiBold</vt:lpstr>
      <vt:lpstr>Poppins</vt:lpstr>
      <vt:lpstr>Calibri</vt:lpstr>
      <vt:lpstr>Arial</vt:lpstr>
      <vt:lpstr>Calibri Light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Fogleman</dc:creator>
  <cp:lastModifiedBy>Gina B</cp:lastModifiedBy>
  <cp:revision>46</cp:revision>
  <cp:lastPrinted>2023-05-09T17:50:25Z</cp:lastPrinted>
  <dcterms:created xsi:type="dcterms:W3CDTF">2023-02-14T14:19:56Z</dcterms:created>
  <dcterms:modified xsi:type="dcterms:W3CDTF">2023-08-10T13:32:13Z</dcterms:modified>
</cp:coreProperties>
</file>